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4" r:id="rId6"/>
    <p:sldId id="261" r:id="rId7"/>
    <p:sldId id="272" r:id="rId8"/>
    <p:sldId id="285" r:id="rId9"/>
    <p:sldId id="270" r:id="rId10"/>
    <p:sldId id="271" r:id="rId11"/>
    <p:sldId id="287" r:id="rId12"/>
    <p:sldId id="288" r:id="rId13"/>
    <p:sldId id="267" r:id="rId14"/>
    <p:sldId id="274" r:id="rId15"/>
    <p:sldId id="275" r:id="rId16"/>
    <p:sldId id="276" r:id="rId17"/>
    <p:sldId id="286" r:id="rId18"/>
    <p:sldId id="282" r:id="rId19"/>
    <p:sldId id="279" r:id="rId20"/>
    <p:sldId id="280" r:id="rId21"/>
    <p:sldId id="281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DD5DF-3C67-C6B5-76E8-E1E620DCD288}" v="21" dt="2024-06-12T12:04:44.844"/>
    <p1510:client id="{2363AAA4-18B0-63A5-15B4-FEFB00D88BC6}" v="2" dt="2024-06-13T00:45:38.555"/>
    <p1510:client id="{2D2F848A-9587-9AAF-F696-DC67C96FA1D1}" v="579" dt="2024-06-12T16:34:13.583"/>
    <p1510:client id="{607368EA-F902-CF3C-8B81-BE139688FEC8}" v="97" dt="2024-06-12T16:04:34.248"/>
    <p1510:client id="{641EA81B-CB03-E274-59B4-2980982C762C}" v="101" dt="2024-06-13T01:48:35.150"/>
    <p1510:client id="{75F56C9D-162F-1B0B-0DDB-177BCDCE2F00}" v="687" dt="2024-06-12T13:49:02.949"/>
    <p1510:client id="{7E3D7A36-609B-E475-EAB5-24116A70C5D4}" v="325" dt="2024-06-12T17:02:52.697"/>
    <p1510:client id="{82596565-A667-A8F8-03EC-4DCE6685C278}" v="164" dt="2024-06-12T12:13:15.630"/>
    <p1510:client id="{A90550FB-9FD9-0DE2-F9FE-86032EF01B59}" v="41" dt="2024-06-13T01:50:35.455"/>
    <p1510:client id="{B196B8B2-82CC-0FB1-B032-F751AE8F8875}" v="594" dt="2024-06-13T01:48:00.019"/>
    <p1510:client id="{EF82A6D2-6B1C-AA16-2963-2886FEC7D74C}" v="5" dt="2024-06-12T16:54:08.673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39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6/12/2024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6/12/2024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8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4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6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3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9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copilot.microsoft.com" TargetMode="External"/><Relationship Id="rId3" Type="http://schemas.openxmlformats.org/officeDocument/2006/relationships/hyperlink" Target="https://threejs.org/docs/#api/en/math/Box3" TargetMode="External"/><Relationship Id="rId7" Type="http://schemas.openxmlformats.org/officeDocument/2006/relationships/hyperlink" Target="chatgpt.com" TargetMode="External"/><Relationship Id="rId2" Type="http://schemas.openxmlformats.org/officeDocument/2006/relationships/hyperlink" Target="https://sbcode.net/threejs/loaders-fbx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ixamo.com" TargetMode="External"/><Relationship Id="rId5" Type="http://schemas.openxmlformats.org/officeDocument/2006/relationships/hyperlink" Target="https://www.youtube.com/watch?v=sPereCgQnWQ" TargetMode="External"/><Relationship Id="rId4" Type="http://schemas.openxmlformats.org/officeDocument/2006/relationships/hyperlink" Target="https://github.com/simondevyoutube/ThreeJS_Tutorial_CharacterController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004568"/>
            <a:ext cx="9144000" cy="2667000"/>
          </a:xfrm>
        </p:spPr>
        <p:txBody>
          <a:bodyPr/>
          <a:lstStyle/>
          <a:p>
            <a:pPr algn="ctr"/>
            <a:r>
              <a:rPr lang="en-US"/>
              <a:t>ENDLESS RUNNER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15211"/>
            <a:ext cx="9143999" cy="1771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Team:</a:t>
            </a:r>
            <a:endParaRPr lang="en-US" sz="2800">
              <a:latin typeface="Times New Roman"/>
              <a:ea typeface="Tahoma" panose="020B0604030504040204" pitchFamily="34" charset="0"/>
              <a:cs typeface="Times New Roman"/>
            </a:endParaRPr>
          </a:p>
          <a:p>
            <a:r>
              <a:rPr lang="en-US" sz="2800">
                <a:latin typeface="Times New Roman"/>
                <a:cs typeface="Times New Roman"/>
              </a:rPr>
              <a:t>   </a:t>
            </a:r>
            <a:r>
              <a:rPr lang="en-US" sz="2800" err="1">
                <a:latin typeface="Times New Roman"/>
                <a:cs typeface="Times New Roman"/>
              </a:rPr>
              <a:t>Đỗ</a:t>
            </a:r>
            <a:r>
              <a:rPr lang="en-US" sz="2800">
                <a:latin typeface="Times New Roman"/>
                <a:cs typeface="Times New Roman"/>
              </a:rPr>
              <a:t> Minh </a:t>
            </a:r>
            <a:r>
              <a:rPr lang="en-US" sz="2800" err="1">
                <a:latin typeface="Times New Roman"/>
                <a:cs typeface="Times New Roman"/>
              </a:rPr>
              <a:t>Khôi</a:t>
            </a:r>
            <a:r>
              <a:rPr lang="en-US" sz="2800">
                <a:latin typeface="Times New Roman"/>
                <a:cs typeface="Times New Roman"/>
              </a:rPr>
              <a:t> - </a:t>
            </a:r>
            <a:r>
              <a:rPr lang="en-US" sz="2800">
                <a:latin typeface="Times New Roman"/>
                <a:cs typeface="Arial"/>
              </a:rPr>
              <a:t>21521007</a:t>
            </a:r>
          </a:p>
          <a:p>
            <a:r>
              <a:rPr lang="en-US" sz="2800">
                <a:latin typeface="Times New Roman"/>
                <a:cs typeface="Arial"/>
              </a:rPr>
              <a:t>   Nguyễn Quang Vũ - 21522801</a:t>
            </a:r>
          </a:p>
          <a:p>
            <a:r>
              <a:rPr lang="en-US" sz="2800">
                <a:latin typeface="Times New Roman"/>
                <a:cs typeface="Arial"/>
              </a:rPr>
              <a:t>   Nguyễn Nguyên </a:t>
            </a:r>
            <a:r>
              <a:rPr lang="en-US" sz="2800" err="1">
                <a:latin typeface="Times New Roman"/>
                <a:cs typeface="Arial"/>
              </a:rPr>
              <a:t>Khôi</a:t>
            </a:r>
            <a:r>
              <a:rPr lang="en-US" sz="2800">
                <a:latin typeface="Times New Roman"/>
                <a:cs typeface="Arial"/>
              </a:rPr>
              <a:t> - 21521009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>
                <a:latin typeface="Consolas"/>
              </a:rPr>
              <a:t>Transformations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Scale: </a:t>
            </a:r>
          </a:p>
          <a:p>
            <a:pPr marL="0" indent="0">
              <a:buNone/>
            </a:pPr>
            <a:endParaRPr lang="en-US"/>
          </a:p>
          <a:p>
            <a:pPr marL="575945" lvl="1">
              <a:buFont typeface="Courier New" panose="02070309020205020404" pitchFamily="49" charset="0"/>
              <a:buChar char="o"/>
            </a:pPr>
            <a:r>
              <a:rPr lang="en-US" sz="2400"/>
              <a:t>The character is a large-sized FBX model ==&gt; scale down with a rate of 0.01</a:t>
            </a:r>
          </a:p>
          <a:p>
            <a:pPr marL="274320" lvl="1" indent="0">
              <a:buNone/>
            </a:pPr>
            <a:endParaRPr lang="en-US" sz="2400"/>
          </a:p>
        </p:txBody>
      </p:sp>
      <p:pic>
        <p:nvPicPr>
          <p:cNvPr id="5" name="Picture 4" descr="A cartoon character standing on a blue surface with red cubes&#10;&#10;Description automatically generated">
            <a:extLst>
              <a:ext uri="{FF2B5EF4-FFF2-40B4-BE49-F238E27FC236}">
                <a16:creationId xmlns:a16="http://schemas.microsoft.com/office/drawing/2014/main" id="{82E82BF7-A7AD-CD40-81B1-AA372D38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5" y="2071879"/>
            <a:ext cx="4419598" cy="39334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</a:rPr>
              <a:t>Transformations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917314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Character translation: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solidFill>
                  <a:srgbClr val="FFFFFF"/>
                </a:solidFill>
                <a:ea typeface="+mn-lt"/>
                <a:cs typeface="+mn-lt"/>
              </a:rPr>
              <a:t>Key “a”: the character will move left along Ox​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ea typeface="+mn-lt"/>
                <a:cs typeface="+mn-lt"/>
                <a:sym typeface="Wingdings" panose="05000000000000000000" pitchFamily="2" charset="2"/>
              </a:rPr>
              <a:t>Key “d”: the character will move right along Ox​</a:t>
            </a:r>
            <a:endParaRPr lang="en-US" sz="2400">
              <a:ea typeface="+mn-lt"/>
              <a:cs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ea typeface="+mn-lt"/>
                <a:cs typeface="+mn-lt"/>
                <a:sym typeface="Wingdings" panose="05000000000000000000" pitchFamily="2" charset="2"/>
              </a:rPr>
              <a:t>Spacebar: the character will move up and down along Oy (jumping motion), only once with each press.</a:t>
            </a:r>
            <a:endParaRPr lang="en-US" sz="2400">
              <a:ea typeface="+mn-lt"/>
              <a:cs typeface="+mn-lt"/>
              <a:sym typeface="Wingdings" panose="05000000000000000000" pitchFamily="2" charset="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ea typeface="+mn-lt"/>
                <a:cs typeface="+mn-lt"/>
                <a:sym typeface="Wingdings" panose="05000000000000000000" pitchFamily="2" charset="2"/>
              </a:rPr>
              <a:t>The character automatically moves forward along Oz</a:t>
            </a:r>
            <a:endParaRPr lang="en-US" sz="2400">
              <a:ea typeface="+mn-lt"/>
              <a:cs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ea typeface="+mn-lt"/>
                <a:cs typeface="+mn-lt"/>
                <a:sym typeface="Wingdings" panose="05000000000000000000" pitchFamily="2" charset="2"/>
              </a:rPr>
              <a:t>The character automatically falls down when completely off the road surface</a:t>
            </a:r>
            <a:endParaRPr lang="en-US" sz="2400">
              <a:ea typeface="+mn-lt"/>
              <a:cs typeface="+mn-lt"/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4525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</a:rPr>
              <a:t>Transformations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2316162"/>
            <a:ext cx="9917314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Obstacle translation: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>
                <a:ea typeface="+mn-lt"/>
                <a:cs typeface="+mn-lt"/>
              </a:rPr>
              <a:t>Appearance: automatically fall onto the road surface from a distant coordinate from the camera's perspective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The obstacle is elastic and bounces several times before coming to rest on the road surface</a:t>
            </a:r>
            <a:endParaRPr lang="en-US" sz="2400">
              <a:ea typeface="+mn-lt"/>
              <a:cs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400">
                <a:ea typeface="+mn-lt"/>
                <a:cs typeface="+mn-lt"/>
                <a:sym typeface="Wingdings" panose="05000000000000000000" pitchFamily="2" charset="2"/>
              </a:rPr>
              <a:t>Obstacles automatically move towards the character along the Oz axis</a:t>
            </a:r>
            <a:endParaRPr lang="en-US" sz="2400">
              <a:ea typeface="+mn-lt"/>
              <a:cs typeface="+mn-lt"/>
            </a:endParaRPr>
          </a:p>
          <a:p>
            <a:pPr marL="27432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832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onsolas"/>
              </a:rPr>
              <a:t>lllumnination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917314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DirectionalLight</a:t>
            </a:r>
            <a:r>
              <a:rPr lang="en-US" dirty="0"/>
              <a:t>: </a:t>
            </a:r>
            <a:r>
              <a:rPr lang="en-US" dirty="0">
                <a:ea typeface="+mn-lt"/>
                <a:cs typeface="+mn-lt"/>
              </a:rPr>
              <a:t>Help to shade the character and obstacles</a:t>
            </a:r>
            <a:endParaRPr lang="en-US" dirty="0"/>
          </a:p>
          <a:p>
            <a:r>
              <a:rPr lang="en-US" sz="2400" dirty="0" err="1">
                <a:sym typeface="Wingdings" panose="05000000000000000000" pitchFamily="2" charset="2"/>
              </a:rPr>
              <a:t>AmbientLight</a:t>
            </a:r>
            <a:r>
              <a:rPr lang="en-US" sz="2400" dirty="0">
                <a:sym typeface="Wingdings" panose="05000000000000000000" pitchFamily="2" charset="2"/>
              </a:rPr>
              <a:t>: </a:t>
            </a:r>
            <a:r>
              <a:rPr lang="en-US" dirty="0">
                <a:ea typeface="+mn-lt"/>
                <a:cs typeface="+mn-lt"/>
                <a:sym typeface="Wingdings" panose="05000000000000000000" pitchFamily="2" charset="2"/>
              </a:rPr>
              <a:t>Help illuminate every position of each object</a:t>
            </a:r>
            <a:endParaRPr lang="en-US" sz="2400" dirty="0">
              <a:sym typeface="Wingdings" panose="05000000000000000000" pitchFamily="2" charset="2"/>
            </a:endParaRPr>
          </a:p>
          <a:p>
            <a:r>
              <a:rPr lang="en-US" dirty="0"/>
              <a:t>Spotlight: Applied to the character</a:t>
            </a:r>
          </a:p>
          <a:p>
            <a:r>
              <a:rPr lang="en-US" dirty="0"/>
              <a:t>Fog to be applied to an obj when 1 &lt; d(obj, camera) &lt; 60 units</a:t>
            </a:r>
            <a:endParaRPr lang="en-US" sz="2400" dirty="0"/>
          </a:p>
          <a:p>
            <a:pPr marL="27432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5643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</a:rPr>
              <a:t>Sound &amp; Scoring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917314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Menu Sound: Temple Run’s menu theme song</a:t>
            </a:r>
            <a:endParaRPr lang="vi-VN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>
                <a:sym typeface="Wingdings" panose="05000000000000000000" pitchFamily="2" charset="2"/>
              </a:rPr>
              <a:t>Game Sound</a:t>
            </a:r>
            <a:r>
              <a:rPr lang="en-US" sz="2400">
                <a:sym typeface="Wingdings" panose="05000000000000000000" pitchFamily="2" charset="2"/>
              </a:rPr>
              <a:t>: </a:t>
            </a:r>
            <a:r>
              <a:rPr lang="en-US">
                <a:sym typeface="Wingdings" panose="05000000000000000000" pitchFamily="2" charset="2"/>
              </a:rPr>
              <a:t>Temple Run’s Whimsy Wood</a:t>
            </a:r>
            <a:endParaRPr lang="en-US" sz="2400"/>
          </a:p>
          <a:p>
            <a:r>
              <a:rPr lang="en-US"/>
              <a:t>Score: +10 for every step forward the character makes</a:t>
            </a:r>
            <a:endParaRPr lang="en-US" sz="2400"/>
          </a:p>
          <a:p>
            <a:pPr marL="27432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8663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/>
              <a:t>Demo</a:t>
            </a:r>
            <a:endParaRPr lang="en-US">
              <a:latin typeface="Consolas"/>
            </a:endParaRPr>
          </a:p>
        </p:txBody>
      </p:sp>
      <p:pic>
        <p:nvPicPr>
          <p:cNvPr id="4" name="demo_1">
            <a:hlinkClick r:id="" action="ppaction://media"/>
            <a:extLst>
              <a:ext uri="{FF2B5EF4-FFF2-40B4-BE49-F238E27FC236}">
                <a16:creationId xmlns:a16="http://schemas.microsoft.com/office/drawing/2014/main" id="{2256CA95-64BC-8F30-4B02-2BBD72978D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4" y="1671980"/>
            <a:ext cx="9854118" cy="49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/>
              </a:rPr>
              <a:t>Development path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320" y="1982822"/>
            <a:ext cx="9917314" cy="37954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Store</a:t>
            </a:r>
            <a:r>
              <a:rPr lang="vi-VN">
                <a:latin typeface="Tahoma"/>
                <a:ea typeface="Tahoma"/>
                <a:cs typeface="Tahoma"/>
              </a:rPr>
              <a:t> the </a:t>
            </a:r>
            <a:r>
              <a:rPr lang="vi-VN" err="1">
                <a:latin typeface="Tahoma"/>
                <a:ea typeface="Tahoma"/>
                <a:cs typeface="Tahoma"/>
              </a:rPr>
              <a:t>score</a:t>
            </a:r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after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each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game</a:t>
            </a:r>
            <a:r>
              <a:rPr lang="vi-VN">
                <a:latin typeface="Tahoma"/>
                <a:ea typeface="Tahoma"/>
                <a:cs typeface="Tahoma"/>
              </a:rPr>
              <a:t> to </a:t>
            </a:r>
            <a:r>
              <a:rPr lang="vi-VN" err="1">
                <a:latin typeface="Tahoma"/>
                <a:ea typeface="Tahoma"/>
                <a:cs typeface="Tahoma"/>
              </a:rPr>
              <a:t>find</a:t>
            </a:r>
            <a:r>
              <a:rPr lang="vi-VN">
                <a:latin typeface="Tahoma"/>
                <a:ea typeface="Tahoma"/>
                <a:cs typeface="Tahoma"/>
              </a:rPr>
              <a:t> the </a:t>
            </a:r>
            <a:r>
              <a:rPr lang="vi-VN" err="1">
                <a:latin typeface="Tahoma"/>
                <a:ea typeface="Tahoma"/>
                <a:cs typeface="Tahoma"/>
              </a:rPr>
              <a:t>current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record</a:t>
            </a:r>
            <a:endParaRPr lang="vi-VN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Add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falling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animation</a:t>
            </a:r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for</a:t>
            </a:r>
            <a:r>
              <a:rPr lang="vi-VN">
                <a:latin typeface="Tahoma"/>
                <a:ea typeface="Tahoma"/>
                <a:cs typeface="Tahoma"/>
              </a:rPr>
              <a:t> the </a:t>
            </a:r>
            <a:r>
              <a:rPr lang="vi-VN" err="1">
                <a:latin typeface="Tahoma"/>
                <a:ea typeface="Tahoma"/>
                <a:cs typeface="Tahoma"/>
              </a:rPr>
              <a:t>character</a:t>
            </a:r>
          </a:p>
          <a:p>
            <a:r>
              <a:rPr lang="vi-VN" err="1">
                <a:latin typeface="Tahoma"/>
                <a:ea typeface="Tahoma"/>
                <a:cs typeface="Tahoma"/>
              </a:rPr>
              <a:t>Delay</a:t>
            </a:r>
            <a:r>
              <a:rPr lang="vi-VN">
                <a:latin typeface="Tahoma"/>
                <a:ea typeface="Tahoma"/>
                <a:cs typeface="Tahoma"/>
              </a:rPr>
              <a:t> a </a:t>
            </a:r>
            <a:r>
              <a:rPr lang="vi-VN" err="1">
                <a:latin typeface="Tahoma"/>
                <a:ea typeface="Tahoma"/>
                <a:cs typeface="Tahoma"/>
              </a:rPr>
              <a:t>few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seconds</a:t>
            </a:r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when</a:t>
            </a:r>
            <a:r>
              <a:rPr lang="vi-VN">
                <a:latin typeface="Tahoma"/>
                <a:ea typeface="Tahoma"/>
                <a:cs typeface="Tahoma"/>
              </a:rPr>
              <a:t> the </a:t>
            </a:r>
            <a:r>
              <a:rPr lang="vi-VN" err="1">
                <a:latin typeface="Tahoma"/>
                <a:ea typeface="Tahoma"/>
                <a:cs typeface="Tahoma"/>
              </a:rPr>
              <a:t>character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collides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with</a:t>
            </a:r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any</a:t>
            </a:r>
            <a:r>
              <a:rPr lang="vi-VN">
                <a:latin typeface="Tahoma"/>
                <a:ea typeface="Tahoma"/>
                <a:cs typeface="Tahoma"/>
              </a:rPr>
              <a:t> </a:t>
            </a:r>
            <a:r>
              <a:rPr lang="vi-VN" err="1">
                <a:latin typeface="Tahoma"/>
                <a:ea typeface="Tahoma"/>
                <a:cs typeface="Tahoma"/>
              </a:rPr>
              <a:t>obstacle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/>
              </a:rPr>
              <a:t>References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F0FFA-5A2E-EDC7-C81A-CC7BD447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320" y="1982822"/>
            <a:ext cx="9917314" cy="3795408"/>
          </a:xfrm>
        </p:spPr>
        <p:txBody>
          <a:bodyPr/>
          <a:lstStyle/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[1] </a:t>
            </a:r>
            <a:r>
              <a:rPr lang="en-US" sz="2400">
                <a:sym typeface="Wingdings" panose="05000000000000000000" pitchFamily="2" charset="2"/>
                <a:hlinkClick r:id="rId2"/>
              </a:rPr>
              <a:t>FBX Model Loader, Three.js Tutorials, SBCODE</a:t>
            </a: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[2] </a:t>
            </a:r>
            <a:r>
              <a:rPr lang="en-US">
                <a:sym typeface="Wingdings" panose="05000000000000000000" pitchFamily="2" charset="2"/>
                <a:hlinkClick r:id="rId3"/>
              </a:rPr>
              <a:t>Box3, Three.js docs</a:t>
            </a:r>
            <a:endParaRPr lang="en-US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[3] </a:t>
            </a:r>
            <a:r>
              <a:rPr lang="en-US" sz="2400" err="1">
                <a:sym typeface="Wingdings" panose="05000000000000000000" pitchFamily="2" charset="2"/>
                <a:hlinkClick r:id="rId4"/>
              </a:rPr>
              <a:t>Github</a:t>
            </a:r>
            <a:r>
              <a:rPr lang="en-US" sz="2400">
                <a:sym typeface="Wingdings" panose="05000000000000000000" pitchFamily="2" charset="2"/>
                <a:hlinkClick r:id="rId4"/>
              </a:rPr>
              <a:t>, </a:t>
            </a:r>
            <a:r>
              <a:rPr lang="en-US" sz="2400" err="1">
                <a:sym typeface="Wingdings" panose="05000000000000000000" pitchFamily="2" charset="2"/>
                <a:hlinkClick r:id="rId4"/>
              </a:rPr>
              <a:t>ThreeJS_Tutorial_CharacterController</a:t>
            </a: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[4] </a:t>
            </a:r>
            <a:r>
              <a:rPr lang="en-US" err="1">
                <a:sym typeface="Wingdings" panose="05000000000000000000" pitchFamily="2" charset="2"/>
                <a:hlinkClick r:id="rId5"/>
              </a:rPr>
              <a:t>Youtube</a:t>
            </a:r>
            <a:r>
              <a:rPr lang="en-US">
                <a:sym typeface="Wingdings" panose="05000000000000000000" pitchFamily="2" charset="2"/>
                <a:hlinkClick r:id="rId5"/>
              </a:rPr>
              <a:t>, Three.js 3D Game Tutorial</a:t>
            </a:r>
            <a:endParaRPr lang="en-US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[5] </a:t>
            </a:r>
            <a:r>
              <a:rPr lang="en-US" err="1">
                <a:sym typeface="Wingdings" panose="05000000000000000000" pitchFamily="2" charset="2"/>
                <a:hlinkClick r:id="rId6" action="ppaction://hlinkfile"/>
              </a:rPr>
              <a:t>Mixamo</a:t>
            </a:r>
            <a:r>
              <a:rPr lang="en-US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[6] </a:t>
            </a:r>
            <a:r>
              <a:rPr lang="en-US" sz="2400">
                <a:sym typeface="Wingdings" panose="05000000000000000000" pitchFamily="2" charset="2"/>
                <a:hlinkClick r:id="rId7" action="ppaction://hlinkfile"/>
              </a:rPr>
              <a:t>ChatGPT</a:t>
            </a: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[7] </a:t>
            </a:r>
            <a:r>
              <a:rPr lang="en-US">
                <a:sym typeface="Wingdings" panose="05000000000000000000" pitchFamily="2" charset="2"/>
                <a:hlinkClick r:id="rId8" action="ppaction://hlinkfile"/>
              </a:rPr>
              <a:t>Microsoft Copilot</a:t>
            </a:r>
            <a:endParaRPr lang="en-US" sz="2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141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681" y="2665380"/>
            <a:ext cx="9143998" cy="1818752"/>
          </a:xfrm>
        </p:spPr>
        <p:txBody>
          <a:bodyPr>
            <a:noAutofit/>
          </a:bodyPr>
          <a:lstStyle/>
          <a:p>
            <a:pPr algn="ctr"/>
            <a:r>
              <a:rPr lang="en-US" sz="14000">
                <a:latin typeface="Consolas"/>
              </a:rPr>
              <a:t>Q&amp;A</a:t>
            </a:r>
            <a:endParaRPr lang="vi-VN" sz="14000"/>
          </a:p>
        </p:txBody>
      </p:sp>
    </p:spTree>
    <p:extLst>
      <p:ext uri="{BB962C8B-B14F-4D97-AF65-F5344CB8AC3E}">
        <p14:creationId xmlns:p14="http://schemas.microsoft.com/office/powerpoint/2010/main" val="7868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09F119-AED5-53DA-262D-834DF20F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000" b="1" err="1">
                <a:latin typeface="Tahoma"/>
                <a:ea typeface="Tahoma"/>
                <a:cs typeface="Tahoma"/>
              </a:rPr>
              <a:t>Agenda</a:t>
            </a:r>
            <a:endParaRPr lang="vi-VN" sz="4000" b="1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20510B-A4AB-B9D2-76DA-F0274C14D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845" y="1986522"/>
            <a:ext cx="2087312" cy="7210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Introduction</a:t>
            </a:r>
            <a:endParaRPr lang="vi-VN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hỗ dành sẵn cho Nội dung 2">
            <a:extLst>
              <a:ext uri="{FF2B5EF4-FFF2-40B4-BE49-F238E27FC236}">
                <a16:creationId xmlns:a16="http://schemas.microsoft.com/office/drawing/2014/main" id="{08A30A0B-9D79-2D86-3D3F-0D7DFD3668A7}"/>
              </a:ext>
            </a:extLst>
          </p:cNvPr>
          <p:cNvSpPr txBox="1">
            <a:spLocks/>
          </p:cNvSpPr>
          <p:nvPr/>
        </p:nvSpPr>
        <p:spPr>
          <a:xfrm>
            <a:off x="2214503" y="2709573"/>
            <a:ext cx="3879486" cy="7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Character</a:t>
            </a:r>
            <a:r>
              <a:rPr lang="vi-VN">
                <a:latin typeface="Tahoma"/>
                <a:ea typeface="Tahoma"/>
                <a:cs typeface="Tahoma"/>
              </a:rPr>
              <a:t> &amp; </a:t>
            </a:r>
            <a:r>
              <a:rPr lang="vi-VN" err="1">
                <a:latin typeface="Tahoma"/>
                <a:ea typeface="Tahoma"/>
                <a:cs typeface="Tahoma"/>
              </a:rPr>
              <a:t>objects</a:t>
            </a:r>
            <a:endParaRPr lang="vi-VN" err="1"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2CB6D61-D41C-953D-9AED-AB9FF974D7B8}"/>
              </a:ext>
            </a:extLst>
          </p:cNvPr>
          <p:cNvSpPr txBox="1">
            <a:spLocks/>
          </p:cNvSpPr>
          <p:nvPr/>
        </p:nvSpPr>
        <p:spPr>
          <a:xfrm>
            <a:off x="2143224" y="3484026"/>
            <a:ext cx="2576086" cy="7312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Transformations</a:t>
            </a:r>
            <a:endParaRPr lang="vi-VN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44C23D3-4351-01C6-5CF1-A78479EA139F}"/>
              </a:ext>
            </a:extLst>
          </p:cNvPr>
          <p:cNvSpPr txBox="1">
            <a:spLocks/>
          </p:cNvSpPr>
          <p:nvPr/>
        </p:nvSpPr>
        <p:spPr>
          <a:xfrm>
            <a:off x="2163588" y="4166770"/>
            <a:ext cx="3767476" cy="7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Illumination</a:t>
            </a:r>
            <a:r>
              <a:rPr lang="vi-VN">
                <a:latin typeface="Tahoma"/>
                <a:ea typeface="Tahoma"/>
                <a:cs typeface="Tahoma"/>
              </a:rPr>
              <a:t> &amp; </a:t>
            </a:r>
            <a:r>
              <a:rPr lang="vi-VN" err="1">
                <a:latin typeface="Tahoma"/>
                <a:ea typeface="Tahoma"/>
                <a:cs typeface="Tahoma"/>
              </a:rPr>
              <a:t>shadowing</a:t>
            </a:r>
            <a:endParaRPr lang="vi-VN" err="1"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hỗ dành sẵn cho Nội dung 2">
            <a:extLst>
              <a:ext uri="{FF2B5EF4-FFF2-40B4-BE49-F238E27FC236}">
                <a16:creationId xmlns:a16="http://schemas.microsoft.com/office/drawing/2014/main" id="{5C6C4B0D-67EF-C7A9-7A1A-F969403046C8}"/>
              </a:ext>
            </a:extLst>
          </p:cNvPr>
          <p:cNvSpPr txBox="1">
            <a:spLocks/>
          </p:cNvSpPr>
          <p:nvPr/>
        </p:nvSpPr>
        <p:spPr>
          <a:xfrm>
            <a:off x="2143223" y="5736060"/>
            <a:ext cx="2087312" cy="7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Demo</a:t>
            </a:r>
            <a:r>
              <a:rPr lang="vi-VN">
                <a:latin typeface="Tahoma"/>
                <a:ea typeface="Tahoma"/>
                <a:cs typeface="Tahoma"/>
              </a:rPr>
              <a:t> </a:t>
            </a:r>
            <a:r>
              <a:rPr lang="vi-VN" err="1">
                <a:latin typeface="Tahoma"/>
                <a:ea typeface="Tahoma"/>
                <a:cs typeface="Tahoma"/>
              </a:rPr>
              <a:t>video</a:t>
            </a:r>
            <a:endParaRPr lang="vi-VN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hỗ dành sẵn cho Nội dung 2">
            <a:extLst>
              <a:ext uri="{FF2B5EF4-FFF2-40B4-BE49-F238E27FC236}">
                <a16:creationId xmlns:a16="http://schemas.microsoft.com/office/drawing/2014/main" id="{B5014D23-B143-C82D-C4A2-6C8EA3E2DDC2}"/>
              </a:ext>
            </a:extLst>
          </p:cNvPr>
          <p:cNvSpPr txBox="1">
            <a:spLocks/>
          </p:cNvSpPr>
          <p:nvPr/>
        </p:nvSpPr>
        <p:spPr>
          <a:xfrm>
            <a:off x="1196223" y="2016639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1.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Chỗ dành sẵn cho Nội dung 2">
            <a:extLst>
              <a:ext uri="{FF2B5EF4-FFF2-40B4-BE49-F238E27FC236}">
                <a16:creationId xmlns:a16="http://schemas.microsoft.com/office/drawing/2014/main" id="{D320428C-7EA0-C0D7-2EA6-3EE16A8A6A4D}"/>
              </a:ext>
            </a:extLst>
          </p:cNvPr>
          <p:cNvSpPr txBox="1">
            <a:spLocks/>
          </p:cNvSpPr>
          <p:nvPr/>
        </p:nvSpPr>
        <p:spPr>
          <a:xfrm>
            <a:off x="1196749" y="2791094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2.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hỗ dành sẵn cho Nội dung 2">
            <a:extLst>
              <a:ext uri="{FF2B5EF4-FFF2-40B4-BE49-F238E27FC236}">
                <a16:creationId xmlns:a16="http://schemas.microsoft.com/office/drawing/2014/main" id="{2D89357F-C392-1AAC-BD6A-5E8CEB63A48E}"/>
              </a:ext>
            </a:extLst>
          </p:cNvPr>
          <p:cNvSpPr txBox="1">
            <a:spLocks/>
          </p:cNvSpPr>
          <p:nvPr/>
        </p:nvSpPr>
        <p:spPr>
          <a:xfrm>
            <a:off x="1196852" y="3484026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3.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Chỗ dành sẵn cho Nội dung 2">
            <a:extLst>
              <a:ext uri="{FF2B5EF4-FFF2-40B4-BE49-F238E27FC236}">
                <a16:creationId xmlns:a16="http://schemas.microsoft.com/office/drawing/2014/main" id="{2E18B222-B7F7-F682-97C1-0A727D4DE53E}"/>
              </a:ext>
            </a:extLst>
          </p:cNvPr>
          <p:cNvSpPr txBox="1">
            <a:spLocks/>
          </p:cNvSpPr>
          <p:nvPr/>
        </p:nvSpPr>
        <p:spPr>
          <a:xfrm>
            <a:off x="1186773" y="4217722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4.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hỗ dành sẵn cho Nội dung 2">
            <a:extLst>
              <a:ext uri="{FF2B5EF4-FFF2-40B4-BE49-F238E27FC236}">
                <a16:creationId xmlns:a16="http://schemas.microsoft.com/office/drawing/2014/main" id="{2781FDCB-AF70-1889-98E2-06C9314A5B3F}"/>
              </a:ext>
            </a:extLst>
          </p:cNvPr>
          <p:cNvSpPr txBox="1">
            <a:spLocks/>
          </p:cNvSpPr>
          <p:nvPr/>
        </p:nvSpPr>
        <p:spPr>
          <a:xfrm>
            <a:off x="1186877" y="5837960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6.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hỗ dành sẵn cho Nội dung 2">
            <a:extLst>
              <a:ext uri="{FF2B5EF4-FFF2-40B4-BE49-F238E27FC236}">
                <a16:creationId xmlns:a16="http://schemas.microsoft.com/office/drawing/2014/main" id="{3105B6F4-232A-07C1-3A22-B9FEEC7A505A}"/>
              </a:ext>
            </a:extLst>
          </p:cNvPr>
          <p:cNvSpPr txBox="1">
            <a:spLocks/>
          </p:cNvSpPr>
          <p:nvPr/>
        </p:nvSpPr>
        <p:spPr>
          <a:xfrm>
            <a:off x="2144895" y="4890273"/>
            <a:ext cx="3767476" cy="7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err="1">
                <a:latin typeface="Tahoma"/>
                <a:ea typeface="Tahoma"/>
                <a:cs typeface="Tahoma"/>
              </a:rPr>
              <a:t>Sound</a:t>
            </a:r>
            <a:r>
              <a:rPr lang="vi-VN">
                <a:latin typeface="Tahoma"/>
                <a:ea typeface="Tahoma"/>
                <a:cs typeface="Tahoma"/>
              </a:rPr>
              <a:t> &amp; </a:t>
            </a:r>
            <a:r>
              <a:rPr lang="vi-VN" err="1">
                <a:latin typeface="Tahoma"/>
                <a:ea typeface="Tahoma"/>
                <a:cs typeface="Tahoma"/>
              </a:rPr>
              <a:t>scoring</a:t>
            </a:r>
            <a:endParaRPr lang="vi-VN" err="1"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F2C5054E-829C-117E-A869-7C8989B5BB3E}"/>
              </a:ext>
            </a:extLst>
          </p:cNvPr>
          <p:cNvSpPr txBox="1">
            <a:spLocks/>
          </p:cNvSpPr>
          <p:nvPr/>
        </p:nvSpPr>
        <p:spPr>
          <a:xfrm>
            <a:off x="1198001" y="4981985"/>
            <a:ext cx="712633" cy="3643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vi-VN" b="1" u="sng">
                <a:latin typeface="Tahoma"/>
                <a:ea typeface="Tahoma"/>
                <a:cs typeface="Tahoma"/>
              </a:rPr>
              <a:t>5.</a:t>
            </a:r>
            <a:endParaRPr lang="vi-VN" b="1" u="sng" err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3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Introduction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CD382B-A726-839D-6EEA-D263E113F11C}"/>
              </a:ext>
            </a:extLst>
          </p:cNvPr>
          <p:cNvSpPr txBox="1">
            <a:spLocks/>
          </p:cNvSpPr>
          <p:nvPr/>
        </p:nvSpPr>
        <p:spPr>
          <a:xfrm>
            <a:off x="1379213" y="1815986"/>
            <a:ext cx="10248833" cy="2985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/>
              <a:buChar char="•"/>
            </a:pPr>
            <a:r>
              <a:rPr lang="en-US" sz="2400">
                <a:ea typeface="+mj-lt"/>
                <a:cs typeface="+mj-lt"/>
              </a:rPr>
              <a:t>Endless Runner is a game in which a character runs on a infinite road surrounded by buildings. Gamer controls the character, tries to avoid obstacles and accumulates as many points as possible</a:t>
            </a:r>
            <a:endParaRPr lang="en-US" sz="2400"/>
          </a:p>
          <a:p>
            <a:endParaRPr lang="en-US" sz="2400"/>
          </a:p>
          <a:p>
            <a:pPr marL="457200" indent="-457200">
              <a:buFont typeface="Arial"/>
              <a:buChar char="•"/>
            </a:pPr>
            <a:r>
              <a:rPr lang="en-US" sz="2400"/>
              <a:t>Inspired by: Subway Surfer, Temple Run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169C71-C760-4CFE-2EDD-8353BF47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/>
              <a:t>Character &amp; objects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A104B76-3FF8-6260-8365-52A42619F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7843" y="1813288"/>
            <a:ext cx="5040750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Road</a:t>
            </a:r>
          </a:p>
          <a:p>
            <a:pPr marL="0" indent="0">
              <a:buNone/>
            </a:pPr>
            <a:r>
              <a:rPr lang="en-US"/>
              <a:t> A straight road where the character runs and obstacles are randomly spotted</a:t>
            </a:r>
          </a:p>
          <a:p>
            <a:pPr marL="0" indent="0">
              <a:buNone/>
            </a:pPr>
            <a:r>
              <a:rPr lang="en-US"/>
              <a:t> Created with </a:t>
            </a:r>
            <a:r>
              <a:rPr lang="en-US" err="1"/>
              <a:t>THREE.BoxGeometry</a:t>
            </a:r>
            <a:r>
              <a:rPr lang="en-US"/>
              <a:t> and road texture</a:t>
            </a:r>
          </a:p>
          <a:p>
            <a:pPr marL="0" indent="0">
              <a:buNone/>
            </a:pPr>
            <a:r>
              <a:rPr lang="en-US"/>
              <a:t>    </a:t>
            </a:r>
          </a:p>
          <a:p>
            <a:pPr marL="0" indent="0">
              <a:buNone/>
            </a:pPr>
            <a:endParaRPr lang="en-US"/>
          </a:p>
          <a:p>
            <a:endParaRPr lang="en-US" b="1"/>
          </a:p>
        </p:txBody>
      </p:sp>
      <p:pic>
        <p:nvPicPr>
          <p:cNvPr id="5" name="Picture 4" descr="Ảnh có chứa hàng, sương mù, cơ sở hạ tầng, ảnh chụp màn hình&#10;&#10;Mô tả được tự động tạo">
            <a:extLst>
              <a:ext uri="{FF2B5EF4-FFF2-40B4-BE49-F238E27FC236}">
                <a16:creationId xmlns:a16="http://schemas.microsoft.com/office/drawing/2014/main" id="{1A02D3C6-4643-C190-FDC2-9FB184CD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60" y="2149379"/>
            <a:ext cx="4790763" cy="2986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61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169C71-C760-4CFE-2EDD-8353BF47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sz="4000"/>
              <a:t>Character &amp; objects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A104B76-3FF8-6260-8365-52A42619F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7843" y="1813288"/>
            <a:ext cx="5040750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Sidewalk</a:t>
            </a:r>
          </a:p>
          <a:p>
            <a:pPr marL="0" indent="0">
              <a:buNone/>
            </a:pPr>
            <a:r>
              <a:rPr lang="en-US"/>
              <a:t> Created with </a:t>
            </a:r>
            <a:r>
              <a:rPr lang="en-US" err="1"/>
              <a:t>THREE.BoxGeometry</a:t>
            </a:r>
            <a:r>
              <a:rPr lang="en-US"/>
              <a:t> and brick texture</a:t>
            </a:r>
          </a:p>
          <a:p>
            <a:pPr marL="0" indent="0">
              <a:buNone/>
            </a:pPr>
            <a:r>
              <a:rPr lang="en-US"/>
              <a:t> There are two sidewalks on the left and right where the buildings stay</a:t>
            </a:r>
          </a:p>
          <a:p>
            <a:pPr marL="0" indent="0">
              <a:buNone/>
            </a:pPr>
            <a:r>
              <a:rPr lang="en-US"/>
              <a:t>    </a:t>
            </a:r>
          </a:p>
          <a:p>
            <a:pPr marL="0" indent="0">
              <a:buNone/>
            </a:pPr>
            <a:endParaRPr lang="en-US"/>
          </a:p>
          <a:p>
            <a:endParaRPr lang="en-US" b="1"/>
          </a:p>
        </p:txBody>
      </p:sp>
      <p:pic>
        <p:nvPicPr>
          <p:cNvPr id="5" name="Picture 4" descr="Ảnh có chứa hàng, sương mù, cơ sở hạ tầng, ảnh chụp màn hình&#10;&#10;Mô tả được tự động tạo">
            <a:extLst>
              <a:ext uri="{FF2B5EF4-FFF2-40B4-BE49-F238E27FC236}">
                <a16:creationId xmlns:a16="http://schemas.microsoft.com/office/drawing/2014/main" id="{1A02D3C6-4643-C190-FDC2-9FB184CD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60" y="2149379"/>
            <a:ext cx="4790763" cy="2986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12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Objects</a:t>
            </a:r>
            <a:endParaRPr lang="en-US" sz="4000">
              <a:latin typeface="Consolas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84671" y="2003898"/>
            <a:ext cx="7368666" cy="41196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Character: </a:t>
            </a:r>
          </a:p>
          <a:p>
            <a:r>
              <a:rPr lang="en-US">
                <a:ea typeface="+mn-lt"/>
                <a:cs typeface="+mn-lt"/>
              </a:rPr>
              <a:t> Controlled by the gamer</a:t>
            </a:r>
          </a:p>
          <a:p>
            <a:r>
              <a:rPr lang="en-US">
                <a:ea typeface="+mn-lt"/>
                <a:cs typeface="+mn-lt"/>
              </a:rPr>
              <a:t>     Runs endlessly and avoid obstacles</a:t>
            </a:r>
          </a:p>
          <a:p>
            <a:r>
              <a:rPr lang="en-US">
                <a:ea typeface="+mn-lt"/>
                <a:cs typeface="+mn-lt"/>
              </a:rPr>
              <a:t>     Originally an FBX model, downloaded from </a:t>
            </a:r>
            <a:r>
              <a:rPr lang="en-US" err="1">
                <a:ea typeface="+mn-lt"/>
                <a:cs typeface="+mn-lt"/>
              </a:rPr>
              <a:t>Mixamo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     Controlled by 3 keys 'a', 'd' and space to avoid obstacles and remain on the road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  </a:t>
            </a:r>
            <a:r>
              <a:rPr lang="en-US" b="1">
                <a:solidFill>
                  <a:srgbClr val="FFFF00"/>
                </a:solidFill>
                <a:ea typeface="+mn-lt"/>
                <a:cs typeface="+mn-lt"/>
              </a:rPr>
              <a:t>If the character collides with any obstacle or runs out of the road, the game is over.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3" name="Picture 2" descr="A cartoon character running&#10;&#10;Description automatically generated">
            <a:extLst>
              <a:ext uri="{FF2B5EF4-FFF2-40B4-BE49-F238E27FC236}">
                <a16:creationId xmlns:a16="http://schemas.microsoft.com/office/drawing/2014/main" id="{D135EACD-BDCE-8B7D-1B6B-17A4D9ADD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482" y="1997078"/>
            <a:ext cx="2102862" cy="39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DEBBC0-4CD0-7D1F-BFF3-8E52F3E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Consolas"/>
                <a:ea typeface="Tahoma"/>
                <a:cs typeface="Tahoma"/>
              </a:rPr>
              <a:t>Character &amp; objects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DAA69E1-7A58-8491-06FA-D874B58F1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74" y="2233861"/>
            <a:ext cx="7397342" cy="2504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Corbel"/>
              </a:rPr>
              <a:t>Obstacles:</a:t>
            </a:r>
            <a:r>
              <a:rPr lang="en-US">
                <a:latin typeface="Corbel"/>
              </a:rPr>
              <a:t> </a:t>
            </a:r>
            <a:endParaRPr lang="vi-VN"/>
          </a:p>
          <a:p>
            <a:r>
              <a:rPr lang="en-US">
                <a:ea typeface="+mn-lt"/>
                <a:cs typeface="+mn-lt"/>
              </a:rPr>
              <a:t> Cubes with marble texture</a:t>
            </a:r>
          </a:p>
          <a:p>
            <a:r>
              <a:rPr lang="en-US">
                <a:ea typeface="+mn-lt"/>
                <a:cs typeface="+mn-lt"/>
              </a:rPr>
              <a:t>     Continuously spotted at random coordination (but very far ahead) with increasing frequency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	</a:t>
            </a:r>
          </a:p>
        </p:txBody>
      </p:sp>
      <p:pic>
        <p:nvPicPr>
          <p:cNvPr id="5" name="Picture 4" descr="Ảnh có chứa ảnh chụp màn hình&#10;&#10;Mô tả được tự động tạo">
            <a:extLst>
              <a:ext uri="{FF2B5EF4-FFF2-40B4-BE49-F238E27FC236}">
                <a16:creationId xmlns:a16="http://schemas.microsoft.com/office/drawing/2014/main" id="{86D05411-DE6C-D343-5035-A3A158C4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49" y="2235749"/>
            <a:ext cx="2365293" cy="26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DEBBC0-4CD0-7D1F-BFF3-8E52F3E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Consolas"/>
                <a:ea typeface="Tahoma"/>
                <a:cs typeface="Tahoma"/>
              </a:rPr>
              <a:t>Character &amp; objects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DAA69E1-7A58-8491-06FA-D874B58F1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395" y="2287300"/>
            <a:ext cx="7895935" cy="3501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Corbel"/>
              </a:rPr>
              <a:t>Obstacles:</a:t>
            </a:r>
            <a:r>
              <a:rPr lang="en-US">
                <a:latin typeface="Corbel"/>
              </a:rPr>
              <a:t> </a:t>
            </a:r>
            <a:endParaRPr lang="vi-VN"/>
          </a:p>
          <a:p>
            <a:r>
              <a:rPr lang="en-US">
                <a:ea typeface="+mn-lt"/>
                <a:cs typeface="+mn-lt"/>
              </a:rPr>
              <a:t> Large spheres with marble texture makes the game much more challenging</a:t>
            </a:r>
          </a:p>
          <a:p>
            <a:r>
              <a:rPr lang="en-US">
                <a:ea typeface="+mn-lt"/>
                <a:cs typeface="+mn-lt"/>
              </a:rPr>
              <a:t>     Continuously spotted at random coordination (but very far ahead) with increasing frequency</a:t>
            </a:r>
          </a:p>
          <a:p>
            <a:r>
              <a:rPr lang="en-US">
                <a:ea typeface="+mn-lt"/>
                <a:cs typeface="+mn-lt"/>
              </a:rPr>
              <a:t>     1 sphere is surrounded by multiple cubes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	</a:t>
            </a:r>
          </a:p>
        </p:txBody>
      </p:sp>
      <p:pic>
        <p:nvPicPr>
          <p:cNvPr id="5" name="Picture 4" descr="Ảnh có chứa khối cầu, bóng, hành tinh, tác phẩm nghệ thuật&#10;&#10;Mô tả được tự động tạo">
            <a:extLst>
              <a:ext uri="{FF2B5EF4-FFF2-40B4-BE49-F238E27FC236}">
                <a16:creationId xmlns:a16="http://schemas.microsoft.com/office/drawing/2014/main" id="{86D05411-DE6C-D343-5035-A3A158C4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942" y="2891218"/>
            <a:ext cx="2365293" cy="197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5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DEBBC0-4CD0-7D1F-BFF3-8E52F3E5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/>
              <a:t>Character &amp; objects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DAA69E1-7A58-8491-06FA-D874B58F1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/>
              <a:t>Buildings:</a:t>
            </a:r>
            <a:r>
              <a:rPr lang="en-US" sz="2200"/>
              <a:t> </a:t>
            </a:r>
            <a:endParaRPr lang="vi-VN" sz="2200"/>
          </a:p>
          <a:p>
            <a:r>
              <a:rPr lang="en-US" sz="2200"/>
              <a:t> Stand on either sidewalk</a:t>
            </a:r>
          </a:p>
          <a:p>
            <a:r>
              <a:rPr lang="en-US" sz="2200"/>
              <a:t>     Types: 1-story, 2-story, 4-story, 6-story</a:t>
            </a:r>
          </a:p>
          <a:p>
            <a:r>
              <a:rPr lang="en-US" sz="2200"/>
              <a:t>    Originally FBX models</a:t>
            </a:r>
          </a:p>
          <a:p>
            <a:pPr marL="0" indent="0">
              <a:buNone/>
            </a:pPr>
            <a:r>
              <a:rPr lang="en-US" sz="2200"/>
              <a:t>	</a:t>
            </a:r>
          </a:p>
        </p:txBody>
      </p:sp>
      <p:pic>
        <p:nvPicPr>
          <p:cNvPr id="5" name="Picture 4" descr="Ảnh có chứa tòa nhà, ảnh chụp màn hình, thiết kế&#10;&#10;Mô tả được tự động tạo">
            <a:extLst>
              <a:ext uri="{FF2B5EF4-FFF2-40B4-BE49-F238E27FC236}">
                <a16:creationId xmlns:a16="http://schemas.microsoft.com/office/drawing/2014/main" id="{86D05411-DE6C-D343-5035-A3A158C4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955" y="1905000"/>
            <a:ext cx="3210187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50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Custom" id="{37DB63F3-72C7-4A67-82CB-DE1EC68F0B1F}" vid="{1DDF8815-C24B-4878-AB18-C1C7DB7407AA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FC92C0-A33F-467F-A65D-AA0CE0BD2B6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82B82EB-80D3-4DDB-9A53-0D22163B57B3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EBA52FF4-E484-4953-8434-9402E3BE0AB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Application>Microsoft Office PowerPoint</Application>
  <PresentationFormat>Tùy chỉnh</PresentationFormat>
  <Slides>18</Slides>
  <Notes>0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18</vt:i4>
      </vt:variant>
    </vt:vector>
  </HeadingPairs>
  <TitlesOfParts>
    <vt:vector size="19" baseType="lpstr">
      <vt:lpstr>Custom</vt:lpstr>
      <vt:lpstr>ENDLESS RUNNER</vt:lpstr>
      <vt:lpstr>Agenda</vt:lpstr>
      <vt:lpstr>Introduction</vt:lpstr>
      <vt:lpstr>Character &amp; objects</vt:lpstr>
      <vt:lpstr>Character &amp; objects</vt:lpstr>
      <vt:lpstr>Objects</vt:lpstr>
      <vt:lpstr>Character &amp; objects</vt:lpstr>
      <vt:lpstr>Character &amp; objects</vt:lpstr>
      <vt:lpstr>Character &amp; objects</vt:lpstr>
      <vt:lpstr>Transformations</vt:lpstr>
      <vt:lpstr>Transformations</vt:lpstr>
      <vt:lpstr>Transformations</vt:lpstr>
      <vt:lpstr>lllumnination</vt:lpstr>
      <vt:lpstr>Sound &amp; Scoring</vt:lpstr>
      <vt:lpstr>Demo</vt:lpstr>
      <vt:lpstr>Development path</vt:lpstr>
      <vt:lpstr>References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revision>21</cp:revision>
  <dcterms:created xsi:type="dcterms:W3CDTF">2024-05-07T02:14:34Z</dcterms:created>
  <dcterms:modified xsi:type="dcterms:W3CDTF">2024-06-13T01:50:51Z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